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sldIdLst>
    <p:sldId id="256" r:id="rId5"/>
    <p:sldId id="281" r:id="rId6"/>
    <p:sldId id="283" r:id="rId7"/>
    <p:sldId id="286" r:id="rId8"/>
    <p:sldId id="284" r:id="rId9"/>
    <p:sldId id="293" r:id="rId10"/>
    <p:sldId id="294" r:id="rId11"/>
    <p:sldId id="292" r:id="rId12"/>
    <p:sldId id="299" r:id="rId13"/>
    <p:sldId id="279" r:id="rId14"/>
    <p:sldId id="295" r:id="rId15"/>
    <p:sldId id="296" r:id="rId16"/>
    <p:sldId id="297" r:id="rId17"/>
    <p:sldId id="298" r:id="rId18"/>
    <p:sldId id="289" r:id="rId19"/>
    <p:sldId id="301" r:id="rId20"/>
    <p:sldId id="302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00" autoAdjust="0"/>
  </p:normalViewPr>
  <p:slideViewPr>
    <p:cSldViewPr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Po klepnutí můžete upravit nadřazené styly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2F86F9-ADA7-4055-98A0-5D58096CE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73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D8C53-5EC9-4C7A-9998-DEED96FC447D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00CA-2E4E-5B42-1FC0-639FBD67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952450-C373-9D90-3B8F-52E14F7EB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D8C53-5EC9-4C7A-9998-DEED96FC447D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E0E1E02-B621-99C8-D970-0BA56BAB1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C4F0DC6-AE87-E127-3028-C80F0C605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81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cs-CZ" noProof="0"/>
              <a:t>Kliknutím lze upravit styl.</a:t>
            </a:r>
            <a:endParaRPr lang="en-US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cs-CZ" noProof="0"/>
              <a:t>Kliknutím můžete upravit styl předlohy.</a:t>
            </a:r>
            <a:endParaRPr lang="en-US" noProof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C052B1-C87E-4AC3-B95F-65DB6BBCE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C5C87-C94A-434A-916C-217F5AFDA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C42A-A099-4958-BB64-BB1BB5FE3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AABBB6-5C8C-4416-9D44-6764DFF9D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cs-CZ"/>
              <a:t>Kliknutím na ikonu přidáte online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A70A13-8326-45A9-B262-703974DB9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2815B-6842-43AB-914A-E1AAD1071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59262-A103-44D8-9B64-A06A9F1C0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8F99A-A829-42CD-9CD2-65736E439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00DF-66A0-4AE1-92A5-72CE78EDE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8A315-1A9D-4441-BD6F-16D0691C4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87FD8-04A8-486A-BDB5-BD0148FD5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1F675-1C85-460A-B32A-081CCD0EA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5BDBF-88A9-4B9C-8F5E-CBD8CB741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Po klepnutí můžete upravit nadřazený styl nadpisu.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Po klepnutí můžete upravit nadřazené styly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4792214-DA48-4AD0-9FE6-32E0121AD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nnedei.cz/" TargetMode="External"/><Relationship Id="rId2" Type="http://schemas.openxmlformats.org/officeDocument/2006/relationships/hyperlink" Target="http://www.depejse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LIBEREC</a:t>
            </a:r>
            <a:br>
              <a:rPr lang="cs-CZ" dirty="0"/>
            </a:br>
            <a:r>
              <a:rPr lang="cs-CZ" dirty="0"/>
              <a:t>BEZ  BARIÉR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508F3F-061D-7670-2671-4E3C8AF7E0A5}"/>
              </a:ext>
            </a:extLst>
          </p:cNvPr>
          <p:cNvSpPr txBox="1"/>
          <p:nvPr/>
        </p:nvSpPr>
        <p:spPr>
          <a:xfrm>
            <a:off x="2286000" y="60928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2024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D353F-4303-58D8-CE08-A7D2C2C5E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20" y="3297447"/>
            <a:ext cx="2659360" cy="265936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756FA7A-0001-512B-531D-AE3840058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92892"/>
            <a:ext cx="1300411" cy="47803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BC8E2AA-7F99-3912-DA29-F783CE298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6030727"/>
            <a:ext cx="2302024" cy="4936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4FC13-C19E-3E8C-D189-D491BDAE8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CFBF5-20F0-B3CC-06EE-F9BB3243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 světa vozíčkářů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616145-F44B-0D32-0358-E7F99C4E47D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Představit veřejnosti („</a:t>
            </a:r>
            <a:r>
              <a:rPr lang="cs-CZ" dirty="0" err="1"/>
              <a:t>choďákům</a:t>
            </a:r>
            <a:r>
              <a:rPr lang="cs-CZ" dirty="0"/>
              <a:t>“) nepřátelský svět pro vozíčkáře a imobilní.</a:t>
            </a:r>
          </a:p>
          <a:p>
            <a:r>
              <a:rPr lang="cs-CZ" dirty="0"/>
              <a:t>Poukázat na bariéry, které v Liberci existují.</a:t>
            </a:r>
          </a:p>
          <a:p>
            <a:endParaRPr lang="cs-CZ" dirty="0"/>
          </a:p>
        </p:txBody>
      </p:sp>
      <p:pic>
        <p:nvPicPr>
          <p:cNvPr id="13" name="Zástupný symbol pro online obrázek 12">
            <a:extLst>
              <a:ext uri="{FF2B5EF4-FFF2-40B4-BE49-F238E27FC236}">
                <a16:creationId xmlns:a16="http://schemas.microsoft.com/office/drawing/2014/main" id="{8E2CF1F5-FB0E-F60C-37A7-37EAF7B5AA33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6262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4707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178F5-A08B-97F2-2D8C-07B8B5E6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6AF36-DA32-8B6C-64E3-B940E70D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Edukačně společenské odpoledne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5418F2-67DC-A213-9333-6CB1C53927E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Cílem této aktivity je propojit svět „</a:t>
            </a:r>
            <a:r>
              <a:rPr lang="cs-CZ" dirty="0" err="1"/>
              <a:t>choďáků</a:t>
            </a:r>
            <a:r>
              <a:rPr lang="cs-CZ" dirty="0"/>
              <a:t>“ a „vozíčkářů“.</a:t>
            </a:r>
          </a:p>
          <a:p>
            <a:r>
              <a:rPr lang="cs-CZ" dirty="0"/>
              <a:t>Cesta ke sblížení dvou „různých“ světů a snaha o jiné vnímání světa vozíčkářů. Do této aktivity chceme zapojit složky IZS.</a:t>
            </a:r>
          </a:p>
          <a:p>
            <a:endParaRPr lang="cs-CZ" dirty="0"/>
          </a:p>
        </p:txBody>
      </p:sp>
      <p:pic>
        <p:nvPicPr>
          <p:cNvPr id="6" name="Zástupný symbol pro online obrázek 5">
            <a:extLst>
              <a:ext uri="{FF2B5EF4-FFF2-40B4-BE49-F238E27FC236}">
                <a16:creationId xmlns:a16="http://schemas.microsoft.com/office/drawing/2014/main" id="{48F4C691-4A07-E584-6D04-A35E62445864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96"/>
            <a:ext cx="2887910" cy="2887910"/>
          </a:xfrm>
        </p:spPr>
      </p:pic>
    </p:spTree>
    <p:extLst>
      <p:ext uri="{BB962C8B-B14F-4D97-AF65-F5344CB8AC3E}">
        <p14:creationId xmlns:p14="http://schemas.microsoft.com/office/powerpoint/2010/main" val="371975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17E6-BAE4-5A4B-2E3D-87BA5134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AE2EA-6260-C9EB-E08C-3C86FE3E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Hudební vystoupení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445E2E-E144-B081-C079-D6CF2BF19B1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V rámci edukačního odpoledne bychom chtěli zajistit hudební vystoupení, abychom na akci přilákali co nejvíce účastníků.</a:t>
            </a:r>
          </a:p>
          <a:p>
            <a:endParaRPr lang="cs-CZ" dirty="0"/>
          </a:p>
        </p:txBody>
      </p:sp>
      <p:pic>
        <p:nvPicPr>
          <p:cNvPr id="1028" name="Picture 4" descr="černobílý klipart zpěváka. Obrázek 3 z(e) 3">
            <a:extLst>
              <a:ext uri="{FF2B5EF4-FFF2-40B4-BE49-F238E27FC236}">
                <a16:creationId xmlns:a16="http://schemas.microsoft.com/office/drawing/2014/main" id="{85D332E3-5828-F231-9ECC-37A74DCB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4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2453-8780-1B20-7CE9-D941FE5F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115B5-18CF-2DBE-87B4-60F6F527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Soutěžní dopoledne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3D6E7C-41B5-2C04-9367-EE10904C9C7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Představit zábavnou formou zdravé veřejnosti, jaké to je žít trvale na kolech.</a:t>
            </a:r>
          </a:p>
          <a:p>
            <a:r>
              <a:rPr lang="cs-CZ" dirty="0"/>
              <a:t>Zdraví i handicapovaní budou soutěžit v několika připravených disciplínách.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66CDB7D-35A1-7E75-6D1B-4F363F7A6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920750" cy="2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97EE-3BF5-1A26-C4BC-4153D3DDA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498BB-F939-3A48-08D0-74CE2B78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Soutěžní disciplíny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1AF090-D0BE-AF56-716A-4E4BE71D868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Závody na mechanických vozíkách.</a:t>
            </a:r>
          </a:p>
          <a:p>
            <a:r>
              <a:rPr lang="cs-CZ" dirty="0"/>
              <a:t>Závody na elektrických vozíkách.</a:t>
            </a:r>
          </a:p>
          <a:p>
            <a:r>
              <a:rPr lang="cs-CZ" dirty="0"/>
              <a:t>Převezení sklenice vody na vozíku.</a:t>
            </a:r>
          </a:p>
          <a:p>
            <a:r>
              <a:rPr lang="cs-CZ" dirty="0"/>
              <a:t>Slalom s míčkem na lžíci a další.</a:t>
            </a:r>
          </a:p>
        </p:txBody>
      </p:sp>
      <p:pic>
        <p:nvPicPr>
          <p:cNvPr id="9" name="Zástupný symbol pro online obrázek 8">
            <a:extLst>
              <a:ext uri="{FF2B5EF4-FFF2-40B4-BE49-F238E27FC236}">
                <a16:creationId xmlns:a16="http://schemas.microsoft.com/office/drawing/2014/main" id="{0DD3D316-F487-D072-40CA-B49B3B579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492896"/>
            <a:ext cx="2806874" cy="280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3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5F2E-E02B-12C5-7A93-07921A206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3C13A-FB23-F790-64F3-9CA51A0B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BESIP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3DE426-3637-31DC-54A7-B4340D10178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Proškolení vozíčkářů o pravidlech silničního provozu. </a:t>
            </a:r>
          </a:p>
          <a:p>
            <a:r>
              <a:rPr lang="cs-CZ" dirty="0"/>
              <a:t>Školení je určeno všem vozíčkářům, kteří se chtějí seznámit s pravidly bezpečnosti silničního provozu. </a:t>
            </a:r>
          </a:p>
          <a:p>
            <a:endParaRPr lang="cs-CZ" dirty="0"/>
          </a:p>
        </p:txBody>
      </p:sp>
      <p:pic>
        <p:nvPicPr>
          <p:cNvPr id="6" name="Zástupný symbol pro online obrázek 5">
            <a:extLst>
              <a:ext uri="{FF2B5EF4-FFF2-40B4-BE49-F238E27FC236}">
                <a16:creationId xmlns:a16="http://schemas.microsoft.com/office/drawing/2014/main" id="{76858BFF-50FE-8313-3826-890D212AA8FE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980942" cy="879399"/>
          </a:xfrm>
        </p:spPr>
      </p:pic>
      <p:pic>
        <p:nvPicPr>
          <p:cNvPr id="4" name="Zástupný symbol pro online obrázek 5">
            <a:extLst>
              <a:ext uri="{FF2B5EF4-FFF2-40B4-BE49-F238E27FC236}">
                <a16:creationId xmlns:a16="http://schemas.microsoft.com/office/drawing/2014/main" id="{AA877850-F69E-A163-F449-24708210E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276872"/>
            <a:ext cx="3322712" cy="33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12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684F0-FEDF-9BB1-4F5D-68E83FB4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připravují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32873-CAA0-08CA-E472-E9DBB5FFC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 err="1"/>
              <a:t>DePejSek</a:t>
            </a:r>
            <a:r>
              <a:rPr lang="cs-CZ" b="1" dirty="0"/>
              <a:t> Liberec z.s.</a:t>
            </a:r>
            <a:br>
              <a:rPr lang="cs-CZ" b="1" dirty="0"/>
            </a:br>
            <a:r>
              <a:rPr lang="cs-CZ" dirty="0">
                <a:hlinkClick r:id="rId2"/>
              </a:rPr>
              <a:t>www.depejsek.cz</a:t>
            </a:r>
            <a:br>
              <a:rPr lang="cs-CZ" dirty="0"/>
            </a:b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Bonne dei z. s.</a:t>
            </a:r>
            <a:br>
              <a:rPr lang="cs-CZ" dirty="0"/>
            </a:br>
            <a:r>
              <a:rPr lang="cs-CZ" dirty="0">
                <a:hlinkClick r:id="rId3"/>
              </a:rPr>
              <a:t>www.bonnedei.cz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B965A2-BC07-E339-0904-5F9ED1CC7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282718"/>
            <a:ext cx="3022061" cy="6480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5686B43-26D8-8604-678F-AD8BDA945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4" y="1786441"/>
            <a:ext cx="2060451" cy="7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D538A-A6B6-B0C9-93DB-E49244C2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Partneři projektu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550C0A-E5C2-C929-A5F7-31D28125D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76537"/>
            <a:ext cx="2503916" cy="1224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AFED09-CDB4-246B-83FF-376A8D4EE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74" y="3861048"/>
            <a:ext cx="2157176" cy="792088"/>
          </a:xfrm>
          <a:prstGeom prst="rect">
            <a:avLst/>
          </a:prstGeom>
        </p:spPr>
      </p:pic>
      <p:pic>
        <p:nvPicPr>
          <p:cNvPr id="3" name="Zástupný symbol pro online obrázek 5">
            <a:extLst>
              <a:ext uri="{FF2B5EF4-FFF2-40B4-BE49-F238E27FC236}">
                <a16:creationId xmlns:a16="http://schemas.microsoft.com/office/drawing/2014/main" id="{8430EF40-628D-2F1C-CE31-F59AC18C3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91" y="5517232"/>
            <a:ext cx="980942" cy="8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C9091-F389-CE5C-ACB7-631165F2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667E68-004A-959C-65C0-72E0BE3DC8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LIBEREC</a:t>
            </a:r>
            <a:br>
              <a:rPr lang="cs-CZ" dirty="0"/>
            </a:br>
            <a:r>
              <a:rPr lang="cs-CZ" dirty="0"/>
              <a:t>BEZ  BARIÉR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86D2F79-F473-BE81-F5EE-079C82F14D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1310878"/>
          </a:xfrm>
        </p:spPr>
        <p:txBody>
          <a:bodyPr/>
          <a:lstStyle/>
          <a:p>
            <a:r>
              <a:rPr lang="cs-CZ" dirty="0"/>
              <a:t>Pro společnost malý krok,</a:t>
            </a:r>
          </a:p>
          <a:p>
            <a:r>
              <a:rPr lang="cs-CZ" dirty="0"/>
              <a:t>pro handicapované velký skok.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60F82-68F0-09F9-0424-E8BB35AFF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476631"/>
            <a:ext cx="1813828" cy="3889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984286B-CC54-A6DD-5239-C6E410DF7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30" y="4464459"/>
            <a:ext cx="1124347" cy="41331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9FDDDFF-79BB-B4BB-DA5C-8C61CC01D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5" y="5701442"/>
            <a:ext cx="1855844" cy="9073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77B35F3-DEAD-0542-644C-0DA8C5513BFE}"/>
              </a:ext>
            </a:extLst>
          </p:cNvPr>
          <p:cNvSpPr txBox="1"/>
          <p:nvPr/>
        </p:nvSpPr>
        <p:spPr>
          <a:xfrm>
            <a:off x="3433950" y="5150075"/>
            <a:ext cx="221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Partneři projektu: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387EDF-A77B-424F-AEE5-E8DCF5DE98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68327"/>
            <a:ext cx="1636150" cy="600774"/>
          </a:xfrm>
          <a:prstGeom prst="rect">
            <a:avLst/>
          </a:prstGeom>
        </p:spPr>
      </p:pic>
      <p:pic>
        <p:nvPicPr>
          <p:cNvPr id="6" name="Zástupný symbol pro online obrázek 5">
            <a:extLst>
              <a:ext uri="{FF2B5EF4-FFF2-40B4-BE49-F238E27FC236}">
                <a16:creationId xmlns:a16="http://schemas.microsoft.com/office/drawing/2014/main" id="{EE750862-A343-A741-214D-5BDDA21A1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700599"/>
            <a:ext cx="857240" cy="7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03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717A-E93D-E344-EEB0-D20F6C015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F1A0884-19F7-032B-EB80-6E662E6D2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projektu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D5AE071-BA8F-0860-B824-606B73342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Apelovat na vedení měst, investory, architekty, zadavatele stavebních prací, kteří mají na starosti rekonstrukce chodníků a pozemních komunikací, aby vzali v úvahu problémy, se kterými se potýkají vozíčkáři.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1FE64B-1F7C-8234-E780-DB11F2787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33056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816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BF0A2-955A-F3A0-C7F5-876CD4926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1551A3C-EFB9-8821-00C0-EF4FEABB8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 má projekt pomoci?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098DF5-B33A-9E22-A5EA-03728F4D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Vozíčkáři a imobilní mají omezenou nebo žádnou schopnost pohybovat se bez pomoci. </a:t>
            </a:r>
          </a:p>
          <a:p>
            <a:r>
              <a:rPr lang="cs-CZ" dirty="0"/>
              <a:t>Často čelí různým bariérám a obtížím v každodenním životě, jako je přístup k veřejným prostranstvím, dopravě, službám, práci, vzdělání, zábavě a dalším aktivitám. 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9036B1-2E1D-9B30-3F5E-21EBB2831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7112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276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E53EB-4090-087E-53FA-43A72C81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A45E25C-E29A-BAD1-A561-1FF294EA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překážky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0293F8A-1A35-FC68-CB2B-B93AA3B7F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Vysoké obrubníky chodníků, které nedokážou vozíčkáři zdolat. </a:t>
            </a:r>
          </a:p>
          <a:p>
            <a:r>
              <a:rPr lang="cs-CZ" dirty="0"/>
              <a:t>Plochy dlážděné hrubými dlažebními kostkami.</a:t>
            </a:r>
          </a:p>
          <a:p>
            <a:r>
              <a:rPr lang="cs-CZ" dirty="0"/>
              <a:t>Absence bezbariérových vstupů do řady budov.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1AEC9C-516F-8F6B-7BB2-366E81F9F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2736304" cy="273630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contrasting" dir="t"/>
          </a:scene3d>
          <a:sp3d extrusionH="76200" contourW="12700" prstMaterial="powder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09016002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AC57E-7351-E6E8-A69E-ED8774894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4BE933E-600D-3E8A-D30C-D45B42EC3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projektu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7FC030F-F9ED-C3DD-A047-D16155ECC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Pilotní projekt proběhne v Liberci. Město bylo vybráno jako vhodné místo pro spuštění našeho projektu, jelikož v Liberci žije více než 500 vozíčkářů a imobilních lidí. </a:t>
            </a:r>
          </a:p>
          <a:p>
            <a:r>
              <a:rPr lang="cs-CZ" dirty="0"/>
              <a:t>Do budoucna plánujeme tento projekt rozšířit do všech krajských měst.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0BFE2F-BC06-EA8E-A839-27D9598ED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6" y="436510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463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EBED-E93B-729A-A6FE-668AB2EAD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3621C9B-A656-F6BC-FF9B-C66ED3452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projekt vznikl?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40F8E70-BA8D-BBE9-61E9-B115E2C97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Liberci existujte řada bariér, které znemožňují začlenění handicapovaných a imobilních do běžného života.</a:t>
            </a:r>
          </a:p>
          <a:p>
            <a:r>
              <a:rPr lang="cs-CZ" dirty="0"/>
              <a:t>Řada stavebních prohřešků ve městě zároveň ohrožuje jejich bezpečnost a zdraví.</a:t>
            </a:r>
          </a:p>
          <a:p>
            <a:r>
              <a:rPr lang="cs-CZ" dirty="0"/>
              <a:t>Chceme ukázat ty největší překážky.</a:t>
            </a:r>
          </a:p>
        </p:txBody>
      </p:sp>
      <p:pic>
        <p:nvPicPr>
          <p:cNvPr id="10" name="Zástupný symbol pro online obrázek 9">
            <a:extLst>
              <a:ext uri="{FF2B5EF4-FFF2-40B4-BE49-F238E27FC236}">
                <a16:creationId xmlns:a16="http://schemas.microsoft.com/office/drawing/2014/main" id="{8BEFF4BE-4584-3D56-4350-4E3E32C58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3367"/>
            <a:ext cx="2167830" cy="21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168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B2F4A-7A10-085A-2492-AF7819C78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5422F-29B1-1D3D-45AA-A9B78DD1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a místo konání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73AEF5-63E6-6B93-1775-782A6EC5027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23.5.  15:30–16:30 </a:t>
            </a:r>
            <a:br>
              <a:rPr lang="cs-CZ" dirty="0"/>
            </a:br>
            <a:r>
              <a:rPr lang="cs-CZ" dirty="0"/>
              <a:t>dopravní hřiště školení BESIP</a:t>
            </a:r>
          </a:p>
          <a:p>
            <a:r>
              <a:rPr lang="cs-CZ" dirty="0"/>
              <a:t>24.5.  13:00 – 16:00</a:t>
            </a:r>
            <a:br>
              <a:rPr lang="cs-CZ" dirty="0"/>
            </a:br>
            <a:r>
              <a:rPr lang="cs-CZ" dirty="0"/>
              <a:t>nám. Dr. Beneše</a:t>
            </a:r>
            <a:br>
              <a:rPr lang="cs-CZ" dirty="0"/>
            </a:br>
            <a:r>
              <a:rPr lang="cs-CZ" dirty="0"/>
              <a:t>prezentace, kultura  </a:t>
            </a:r>
          </a:p>
          <a:p>
            <a:r>
              <a:rPr lang="cs-CZ" dirty="0"/>
              <a:t>25.5.  11:00 – 15:00</a:t>
            </a:r>
            <a:br>
              <a:rPr lang="cs-CZ" dirty="0"/>
            </a:br>
            <a:r>
              <a:rPr lang="cs-CZ" dirty="0"/>
              <a:t>Liberec, hypermarket Globus, soutěžení</a:t>
            </a:r>
          </a:p>
          <a:p>
            <a:endParaRPr lang="cs-CZ" dirty="0"/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id="{FBDF35C9-3FC4-47C4-1E98-A403E85F1AA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C3AB7A-066C-80B2-7510-73AFB3384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83" y="1916832"/>
            <a:ext cx="3619433" cy="38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6A2B-16E5-03CF-5368-E54D15FE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9EC876-7BF1-1E1F-8C90-9B090DF35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Stručný přehled aktivit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76CCD2C-C930-BED2-6BEA-A32374710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Školení vozíčkářů BESIP,</a:t>
            </a:r>
          </a:p>
          <a:p>
            <a:r>
              <a:rPr lang="cs-CZ" dirty="0"/>
              <a:t>Prezentace světa vozíčkářů,</a:t>
            </a:r>
          </a:p>
          <a:p>
            <a:r>
              <a:rPr lang="cs-CZ" dirty="0"/>
              <a:t>Upozornění na potíže na komunikacích města Liberec,</a:t>
            </a:r>
          </a:p>
          <a:p>
            <a:r>
              <a:rPr lang="cs-CZ" dirty="0"/>
              <a:t>Edukační odpoledne,</a:t>
            </a:r>
          </a:p>
          <a:p>
            <a:r>
              <a:rPr lang="cs-CZ" dirty="0"/>
              <a:t>Hudební vystoupení,</a:t>
            </a:r>
          </a:p>
          <a:p>
            <a:r>
              <a:rPr lang="cs-CZ" dirty="0"/>
              <a:t>Vyzkoušejte si, jaké to je žít na vozíku,</a:t>
            </a:r>
          </a:p>
          <a:p>
            <a:r>
              <a:rPr lang="cs-CZ" dirty="0"/>
              <a:t>Soutěžní disciplíny na vozíku pro zdravé i handicapované.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CC533D-AEDC-3808-B5AB-3BE3C606B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56792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915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58" ma:contentTypeDescription="Create a new document." ma:contentTypeScope="" ma:versionID="cb85242d804791fa63a999220e43a0bf">
  <xsd:schema xmlns:xsd="http://www.w3.org/2001/XMLSchema" xmlns:xs="http://www.w3.org/2001/XMLSchema" xmlns:p="http://schemas.microsoft.com/office/2006/metadata/properties" xmlns:ns2="4eb71313-1cf6-4961-b6ce-0c29fc5284b9" targetNamespace="http://schemas.microsoft.com/office/2006/metadata/properties" ma:root="true" ma:fieldsID="2e13631c6b34a2889e7ce7c8f1efd12b" ns2:_="">
    <xsd:import namespace="4eb71313-1cf6-4961-b6ce-0c29fc5284b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71313-1cf6-4961-b6ce-0c29fc5284b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c3f4d027-4fd8-4cc2-8b85-0841a4458da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CA8D83B-96EC-4276-857B-79C0D68D41F2}" ma:internalName="CSXSubmissionMarket" ma:readOnly="false" ma:showField="MarketName" ma:web="4eb71313-1cf6-4961-b6ce-0c29fc5284b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95c8547-23fd-40ca-83e8-685fb4656d05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E8746B6-F860-4147-B98C-956DED1CEF1C}" ma:internalName="InProjectListLookup" ma:readOnly="true" ma:showField="InProjectLis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dd8e871c-dee9-4360-89a8-b52fc0509435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E8746B6-F860-4147-B98C-956DED1CEF1C}" ma:internalName="LastCompleteVersionLookup" ma:readOnly="true" ma:showField="LastComplete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E8746B6-F860-4147-B98C-956DED1CEF1C}" ma:internalName="LastPreviewErrorLookup" ma:readOnly="true" ma:showField="LastPreview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E8746B6-F860-4147-B98C-956DED1CEF1C}" ma:internalName="LastPreviewResultLookup" ma:readOnly="true" ma:showField="LastPreview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E8746B6-F860-4147-B98C-956DED1CEF1C}" ma:internalName="LastPreviewAttemptDateLookup" ma:readOnly="true" ma:showField="LastPreview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E8746B6-F860-4147-B98C-956DED1CEF1C}" ma:internalName="LastPreviewedByLookup" ma:readOnly="true" ma:showField="LastPreview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E8746B6-F860-4147-B98C-956DED1CEF1C}" ma:internalName="LastPreviewTimeLookup" ma:readOnly="true" ma:showField="LastPreview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E8746B6-F860-4147-B98C-956DED1CEF1C}" ma:internalName="LastPreviewVersionLookup" ma:readOnly="true" ma:showField="LastPreview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E8746B6-F860-4147-B98C-956DED1CEF1C}" ma:internalName="LastPublishErrorLookup" ma:readOnly="true" ma:showField="LastPublish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E8746B6-F860-4147-B98C-956DED1CEF1C}" ma:internalName="LastPublishResultLookup" ma:readOnly="true" ma:showField="LastPublish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E8746B6-F860-4147-B98C-956DED1CEF1C}" ma:internalName="LastPublishAttemptDateLookup" ma:readOnly="true" ma:showField="LastPublish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E8746B6-F860-4147-B98C-956DED1CEF1C}" ma:internalName="LastPublishedByLookup" ma:readOnly="true" ma:showField="LastPublish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E8746B6-F860-4147-B98C-956DED1CEF1C}" ma:internalName="LastPublishTimeLookup" ma:readOnly="true" ma:showField="LastPublish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E8746B6-F860-4147-B98C-956DED1CEF1C}" ma:internalName="LastPublishVersionLookup" ma:readOnly="true" ma:showField="LastPublish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3C0E5B4-08EA-4DE1-951E-EEC9D1148E55}" ma:internalName="LocLastLocAttemptVersionLookup" ma:readOnly="false" ma:showField="LastLocAttemptVersion" ma:web="4eb71313-1cf6-4961-b6ce-0c29fc5284b9">
      <xsd:simpleType>
        <xsd:restriction base="dms:Lookup"/>
      </xsd:simpleType>
    </xsd:element>
    <xsd:element name="LocLastLocAttemptVersionTypeLookup" ma:index="71" nillable="true" ma:displayName="Loc Last Loc Attempt Version Type" ma:default="" ma:list="{23C0E5B4-08EA-4DE1-951E-EEC9D1148E55}" ma:internalName="LocLastLocAttemptVersionTypeLookup" ma:readOnly="true" ma:showField="LastLocAttemptVersionType" ma:web="4eb71313-1cf6-4961-b6ce-0c29fc5284b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3C0E5B4-08EA-4DE1-951E-EEC9D1148E55}" ma:internalName="LocNewPublishedVersionLookup" ma:readOnly="true" ma:showField="NewPublishedVersion" ma:web="4eb71313-1cf6-4961-b6ce-0c29fc5284b9">
      <xsd:simpleType>
        <xsd:restriction base="dms:Lookup"/>
      </xsd:simpleType>
    </xsd:element>
    <xsd:element name="LocOverallHandbackStatusLookup" ma:index="75" nillable="true" ma:displayName="Loc Overall Handback Status" ma:default="" ma:list="{23C0E5B4-08EA-4DE1-951E-EEC9D1148E55}" ma:internalName="LocOverallHandbackStatusLookup" ma:readOnly="true" ma:showField="OverallHandbackStatus" ma:web="4eb71313-1cf6-4961-b6ce-0c29fc5284b9">
      <xsd:simpleType>
        <xsd:restriction base="dms:Lookup"/>
      </xsd:simpleType>
    </xsd:element>
    <xsd:element name="LocOverallLocStatusLookup" ma:index="76" nillable="true" ma:displayName="Loc Overall Localize Status" ma:default="" ma:list="{23C0E5B4-08EA-4DE1-951E-EEC9D1148E55}" ma:internalName="LocOverallLocStatusLookup" ma:readOnly="true" ma:showField="OverallLocStatus" ma:web="4eb71313-1cf6-4961-b6ce-0c29fc5284b9">
      <xsd:simpleType>
        <xsd:restriction base="dms:Lookup"/>
      </xsd:simpleType>
    </xsd:element>
    <xsd:element name="LocOverallPreviewStatusLookup" ma:index="77" nillable="true" ma:displayName="Loc Overall Preview Status" ma:default="" ma:list="{23C0E5B4-08EA-4DE1-951E-EEC9D1148E55}" ma:internalName="LocOverallPreviewStatusLookup" ma:readOnly="true" ma:showField="OverallPreviewStatus" ma:web="4eb71313-1cf6-4961-b6ce-0c29fc5284b9">
      <xsd:simpleType>
        <xsd:restriction base="dms:Lookup"/>
      </xsd:simpleType>
    </xsd:element>
    <xsd:element name="LocOverallPublishStatusLookup" ma:index="78" nillable="true" ma:displayName="Loc Overall Publish Status" ma:default="" ma:list="{23C0E5B4-08EA-4DE1-951E-EEC9D1148E55}" ma:internalName="LocOverallPublishStatusLookup" ma:readOnly="true" ma:showField="OverallPublishStatus" ma:web="4eb71313-1cf6-4961-b6ce-0c29fc5284b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3C0E5B4-08EA-4DE1-951E-EEC9D1148E55}" ma:internalName="LocProcessedForHandoffsLookup" ma:readOnly="true" ma:showField="ProcessedForHandoffs" ma:web="4eb71313-1cf6-4961-b6ce-0c29fc5284b9">
      <xsd:simpleType>
        <xsd:restriction base="dms:Lookup"/>
      </xsd:simpleType>
    </xsd:element>
    <xsd:element name="LocProcessedForMarketsLookup" ma:index="81" nillable="true" ma:displayName="Loc Processed For Markets" ma:default="" ma:list="{23C0E5B4-08EA-4DE1-951E-EEC9D1148E55}" ma:internalName="LocProcessedForMarketsLookup" ma:readOnly="true" ma:showField="ProcessedForMarkets" ma:web="4eb71313-1cf6-4961-b6ce-0c29fc5284b9">
      <xsd:simpleType>
        <xsd:restriction base="dms:Lookup"/>
      </xsd:simpleType>
    </xsd:element>
    <xsd:element name="LocPublishedDependentAssetsLookup" ma:index="82" nillable="true" ma:displayName="Loc Published Dependent Assets" ma:default="" ma:list="{23C0E5B4-08EA-4DE1-951E-EEC9D1148E55}" ma:internalName="LocPublishedDependentAssetsLookup" ma:readOnly="true" ma:showField="PublishedDependentAssets" ma:web="4eb71313-1cf6-4961-b6ce-0c29fc5284b9">
      <xsd:simpleType>
        <xsd:restriction base="dms:Lookup"/>
      </xsd:simpleType>
    </xsd:element>
    <xsd:element name="LocPublishedLinkedAssetsLookup" ma:index="83" nillable="true" ma:displayName="Loc Published Linked Assets" ma:default="" ma:list="{23C0E5B4-08EA-4DE1-951E-EEC9D1148E55}" ma:internalName="LocPublishedLinkedAssetsLookup" ma:readOnly="true" ma:showField="PublishedLinkedAssets" ma:web="4eb71313-1cf6-4961-b6ce-0c29fc5284b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64f61a5-8dda-4b60-92b7-5d2a1238c06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CA8D83B-96EC-4276-857B-79C0D68D41F2}" ma:internalName="Markets" ma:readOnly="false" ma:showField="MarketNa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E8746B6-F860-4147-B98C-956DED1CEF1C}" ma:internalName="NumOfRatingsLookup" ma:readOnly="true" ma:showField="NumOfRating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E8746B6-F860-4147-B98C-956DED1CEF1C}" ma:internalName="PublishStatusLookup" ma:readOnly="false" ma:showField="PublishStatu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cb8549bf-ef8d-4a3b-b930-30a5e5f6ddc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4e3c5e03-5af4-47a0-b7f8-ada82367dacf}" ma:internalName="TaxCatchAll" ma:showField="CatchAllData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4e3c5e03-5af4-47a0-b7f8-ada82367dacf}" ma:internalName="TaxCatchAllLabel" ma:readOnly="true" ma:showField="CatchAllDataLabel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eb71313-1cf6-4961-b6ce-0c29fc5284b9">false</MarketSpecific>
    <ApprovalStatus xmlns="4eb71313-1cf6-4961-b6ce-0c29fc5284b9">InProgress</ApprovalStatus>
    <LocComments xmlns="4eb71313-1cf6-4961-b6ce-0c29fc5284b9" xsi:nil="true"/>
    <DirectSourceMarket xmlns="4eb71313-1cf6-4961-b6ce-0c29fc5284b9">english</DirectSourceMarket>
    <ThumbnailAssetId xmlns="4eb71313-1cf6-4961-b6ce-0c29fc5284b9" xsi:nil="true"/>
    <PrimaryImageGen xmlns="4eb71313-1cf6-4961-b6ce-0c29fc5284b9">true</PrimaryImageGen>
    <LegacyData xmlns="4eb71313-1cf6-4961-b6ce-0c29fc5284b9" xsi:nil="true"/>
    <TPFriendlyName xmlns="4eb71313-1cf6-4961-b6ce-0c29fc5284b9" xsi:nil="true"/>
    <NumericId xmlns="4eb71313-1cf6-4961-b6ce-0c29fc5284b9" xsi:nil="true"/>
    <LocRecommendedHandoff xmlns="4eb71313-1cf6-4961-b6ce-0c29fc5284b9" xsi:nil="true"/>
    <BlockPublish xmlns="4eb71313-1cf6-4961-b6ce-0c29fc5284b9">false</BlockPublish>
    <BusinessGroup xmlns="4eb71313-1cf6-4961-b6ce-0c29fc5284b9" xsi:nil="true"/>
    <OpenTemplate xmlns="4eb71313-1cf6-4961-b6ce-0c29fc5284b9">true</OpenTemplate>
    <SourceTitle xmlns="4eb71313-1cf6-4961-b6ce-0c29fc5284b9">Presentation (Level design)</SourceTitle>
    <APEditor xmlns="4eb71313-1cf6-4961-b6ce-0c29fc5284b9">
      <UserInfo>
        <DisplayName/>
        <AccountId xsi:nil="true"/>
        <AccountType/>
      </UserInfo>
    </APEditor>
    <UALocComments xmlns="4eb71313-1cf6-4961-b6ce-0c29fc5284b9">2007 Template UpLeveling Do Not HandOff</UALocComments>
    <IntlLangReviewDate xmlns="4eb71313-1cf6-4961-b6ce-0c29fc5284b9" xsi:nil="true"/>
    <PublishStatusLookup xmlns="4eb71313-1cf6-4961-b6ce-0c29fc5284b9">
      <Value>346542</Value>
      <Value>346550</Value>
    </PublishStatusLookup>
    <ParentAssetId xmlns="4eb71313-1cf6-4961-b6ce-0c29fc5284b9" xsi:nil="true"/>
    <FeatureTagsTaxHTField0 xmlns="4eb71313-1cf6-4961-b6ce-0c29fc5284b9">
      <Terms xmlns="http://schemas.microsoft.com/office/infopath/2007/PartnerControls"/>
    </FeatureTagsTaxHTField0>
    <MachineTranslated xmlns="4eb71313-1cf6-4961-b6ce-0c29fc5284b9">false</MachineTranslated>
    <Providers xmlns="4eb71313-1cf6-4961-b6ce-0c29fc5284b9" xsi:nil="true"/>
    <OriginalSourceMarket xmlns="4eb71313-1cf6-4961-b6ce-0c29fc5284b9">english</OriginalSourceMarket>
    <APDescription xmlns="4eb71313-1cf6-4961-b6ce-0c29fc5284b9" xsi:nil="true"/>
    <ContentItem xmlns="4eb71313-1cf6-4961-b6ce-0c29fc5284b9" xsi:nil="true"/>
    <ClipArtFilename xmlns="4eb71313-1cf6-4961-b6ce-0c29fc5284b9" xsi:nil="true"/>
    <TPInstallLocation xmlns="4eb71313-1cf6-4961-b6ce-0c29fc5284b9" xsi:nil="true"/>
    <TimesCloned xmlns="4eb71313-1cf6-4961-b6ce-0c29fc5284b9" xsi:nil="true"/>
    <PublishTargets xmlns="4eb71313-1cf6-4961-b6ce-0c29fc5284b9">OfficeOnline,OfficeOnlineVNext</PublishTargets>
    <AcquiredFrom xmlns="4eb71313-1cf6-4961-b6ce-0c29fc5284b9">Internal MS</AcquiredFrom>
    <AssetStart xmlns="4eb71313-1cf6-4961-b6ce-0c29fc5284b9">2012-01-20T17:51:00+00:00</AssetStart>
    <FriendlyTitle xmlns="4eb71313-1cf6-4961-b6ce-0c29fc5284b9" xsi:nil="true"/>
    <Provider xmlns="4eb71313-1cf6-4961-b6ce-0c29fc5284b9" xsi:nil="true"/>
    <LastHandOff xmlns="4eb71313-1cf6-4961-b6ce-0c29fc5284b9" xsi:nil="true"/>
    <Manager xmlns="4eb71313-1cf6-4961-b6ce-0c29fc5284b9" xsi:nil="true"/>
    <UALocRecommendation xmlns="4eb71313-1cf6-4961-b6ce-0c29fc5284b9">Localize</UALocRecommendation>
    <ArtSampleDocs xmlns="4eb71313-1cf6-4961-b6ce-0c29fc5284b9" xsi:nil="true"/>
    <UACurrentWords xmlns="4eb71313-1cf6-4961-b6ce-0c29fc5284b9" xsi:nil="true"/>
    <TPClientViewer xmlns="4eb71313-1cf6-4961-b6ce-0c29fc5284b9" xsi:nil="true"/>
    <TemplateStatus xmlns="4eb71313-1cf6-4961-b6ce-0c29fc5284b9">Complete</TemplateStatus>
    <ShowIn xmlns="4eb71313-1cf6-4961-b6ce-0c29fc5284b9">Show everywhere</ShowIn>
    <CSXHash xmlns="4eb71313-1cf6-4961-b6ce-0c29fc5284b9" xsi:nil="true"/>
    <Downloads xmlns="4eb71313-1cf6-4961-b6ce-0c29fc5284b9">0</Downloads>
    <VoteCount xmlns="4eb71313-1cf6-4961-b6ce-0c29fc5284b9" xsi:nil="true"/>
    <OOCacheId xmlns="4eb71313-1cf6-4961-b6ce-0c29fc5284b9" xsi:nil="true"/>
    <IsDeleted xmlns="4eb71313-1cf6-4961-b6ce-0c29fc5284b9">false</IsDeleted>
    <InternalTagsTaxHTField0 xmlns="4eb71313-1cf6-4961-b6ce-0c29fc5284b9">
      <Terms xmlns="http://schemas.microsoft.com/office/infopath/2007/PartnerControls"/>
    </InternalTagsTaxHTField0>
    <UANotes xmlns="4eb71313-1cf6-4961-b6ce-0c29fc5284b9">2003 to 2007 conversion</UANotes>
    <AssetExpire xmlns="4eb71313-1cf6-4961-b6ce-0c29fc5284b9">2035-01-01T08:00:00+00:00</AssetExpire>
    <CSXSubmissionMarket xmlns="4eb71313-1cf6-4961-b6ce-0c29fc5284b9" xsi:nil="true"/>
    <DSATActionTaken xmlns="4eb71313-1cf6-4961-b6ce-0c29fc5284b9" xsi:nil="true"/>
    <SubmitterId xmlns="4eb71313-1cf6-4961-b6ce-0c29fc5284b9" xsi:nil="true"/>
    <EditorialTags xmlns="4eb71313-1cf6-4961-b6ce-0c29fc5284b9" xsi:nil="true"/>
    <TPExecutable xmlns="4eb71313-1cf6-4961-b6ce-0c29fc5284b9" xsi:nil="true"/>
    <CSXSubmissionDate xmlns="4eb71313-1cf6-4961-b6ce-0c29fc5284b9" xsi:nil="true"/>
    <CSXUpdate xmlns="4eb71313-1cf6-4961-b6ce-0c29fc5284b9">false</CSXUpdate>
    <AssetType xmlns="4eb71313-1cf6-4961-b6ce-0c29fc5284b9">TP</AssetType>
    <ApprovalLog xmlns="4eb71313-1cf6-4961-b6ce-0c29fc5284b9" xsi:nil="true"/>
    <BugNumber xmlns="4eb71313-1cf6-4961-b6ce-0c29fc5284b9" xsi:nil="true"/>
    <OriginAsset xmlns="4eb71313-1cf6-4961-b6ce-0c29fc5284b9" xsi:nil="true"/>
    <TPComponent xmlns="4eb71313-1cf6-4961-b6ce-0c29fc5284b9" xsi:nil="true"/>
    <Milestone xmlns="4eb71313-1cf6-4961-b6ce-0c29fc5284b9" xsi:nil="true"/>
    <RecommendationsModifier xmlns="4eb71313-1cf6-4961-b6ce-0c29fc5284b9" xsi:nil="true"/>
    <AssetId xmlns="4eb71313-1cf6-4961-b6ce-0c29fc5284b9">TP102818530</AssetId>
    <PolicheckWords xmlns="4eb71313-1cf6-4961-b6ce-0c29fc5284b9" xsi:nil="true"/>
    <TPLaunchHelpLink xmlns="4eb71313-1cf6-4961-b6ce-0c29fc5284b9" xsi:nil="true"/>
    <IntlLocPriority xmlns="4eb71313-1cf6-4961-b6ce-0c29fc5284b9" xsi:nil="true"/>
    <TPApplication xmlns="4eb71313-1cf6-4961-b6ce-0c29fc5284b9" xsi:nil="true"/>
    <IntlLangReviewer xmlns="4eb71313-1cf6-4961-b6ce-0c29fc5284b9" xsi:nil="true"/>
    <HandoffToMSDN xmlns="4eb71313-1cf6-4961-b6ce-0c29fc5284b9" xsi:nil="true"/>
    <PlannedPubDate xmlns="4eb71313-1cf6-4961-b6ce-0c29fc5284b9" xsi:nil="true"/>
    <CrawlForDependencies xmlns="4eb71313-1cf6-4961-b6ce-0c29fc5284b9">false</CrawlForDependencies>
    <LocLastLocAttemptVersionLookup xmlns="4eb71313-1cf6-4961-b6ce-0c29fc5284b9">798481</LocLastLocAttemptVersionLookup>
    <TrustLevel xmlns="4eb71313-1cf6-4961-b6ce-0c29fc5284b9">1 Microsoft Managed Content</TrustLevel>
    <CampaignTagsTaxHTField0 xmlns="4eb71313-1cf6-4961-b6ce-0c29fc5284b9">
      <Terms xmlns="http://schemas.microsoft.com/office/infopath/2007/PartnerControls"/>
    </CampaignTagsTaxHTField0>
    <TPNamespace xmlns="4eb71313-1cf6-4961-b6ce-0c29fc5284b9" xsi:nil="true"/>
    <TaxCatchAll xmlns="4eb71313-1cf6-4961-b6ce-0c29fc5284b9"/>
    <IsSearchable xmlns="4eb71313-1cf6-4961-b6ce-0c29fc5284b9">true</IsSearchable>
    <TemplateTemplateType xmlns="4eb71313-1cf6-4961-b6ce-0c29fc5284b9">PowerPoint 12 Default</TemplateTemplateType>
    <Markets xmlns="4eb71313-1cf6-4961-b6ce-0c29fc5284b9"/>
    <IntlLangReview xmlns="4eb71313-1cf6-4961-b6ce-0c29fc5284b9">false</IntlLangReview>
    <UAProjectedTotalWords xmlns="4eb71313-1cf6-4961-b6ce-0c29fc5284b9" xsi:nil="true"/>
    <OutputCachingOn xmlns="4eb71313-1cf6-4961-b6ce-0c29fc5284b9">false</OutputCachingOn>
    <LocMarketGroupTiers2 xmlns="4eb71313-1cf6-4961-b6ce-0c29fc5284b9">,t:Tier 1,t:Tier 2,t:Tier 3,</LocMarketGroupTiers2>
    <APAuthor xmlns="4eb71313-1cf6-4961-b6ce-0c29fc5284b9">
      <UserInfo>
        <DisplayName/>
        <AccountId>1928</AccountId>
        <AccountType/>
      </UserInfo>
    </APAuthor>
    <TPCommandLine xmlns="4eb71313-1cf6-4961-b6ce-0c29fc5284b9" xsi:nil="true"/>
    <LocManualTestRequired xmlns="4eb71313-1cf6-4961-b6ce-0c29fc5284b9">false</LocManualTestRequired>
    <TPAppVersion xmlns="4eb71313-1cf6-4961-b6ce-0c29fc5284b9" xsi:nil="true"/>
    <EditorialStatus xmlns="4eb71313-1cf6-4961-b6ce-0c29fc5284b9" xsi:nil="true"/>
    <LastModifiedDateTime xmlns="4eb71313-1cf6-4961-b6ce-0c29fc5284b9" xsi:nil="true"/>
    <TPLaunchHelpLinkType xmlns="4eb71313-1cf6-4961-b6ce-0c29fc5284b9">Template</TPLaunchHelpLinkType>
    <OriginalRelease xmlns="4eb71313-1cf6-4961-b6ce-0c29fc5284b9">14</OriginalRelease>
    <ScenarioTagsTaxHTField0 xmlns="4eb71313-1cf6-4961-b6ce-0c29fc5284b9">
      <Terms xmlns="http://schemas.microsoft.com/office/infopath/2007/PartnerControls"/>
    </ScenarioTagsTaxHTField0>
    <LocalizationTagsTaxHTField0 xmlns="4eb71313-1cf6-4961-b6ce-0c29fc5284b9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D963D8B7-2BB7-450D-B76B-57B537C2A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71313-1cf6-4961-b6ce-0c29fc528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46969-DABB-4816-9B24-9D4AE4CD1A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C59314-F7A6-4C78-9DA9-15F118792496}">
  <ds:schemaRefs>
    <ds:schemaRef ds:uri="http://schemas.microsoft.com/office/2006/metadata/properties"/>
    <ds:schemaRef ds:uri="http://schemas.microsoft.com/office/infopath/2007/PartnerControls"/>
    <ds:schemaRef ds:uri="4eb71313-1cf6-4961-b6ce-0c29fc5284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(téma Úroveň)</Template>
  <TotalTime>554</TotalTime>
  <Words>486</Words>
  <Application>Microsoft Office PowerPoint</Application>
  <PresentationFormat>Předvádění na obrazovce (4:3)</PresentationFormat>
  <Paragraphs>64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Level</vt:lpstr>
      <vt:lpstr>LIBEREC BEZ  BARIÉR</vt:lpstr>
      <vt:lpstr>LIBEREC BEZ  BARIÉR</vt:lpstr>
      <vt:lpstr>Cíl projektu</vt:lpstr>
      <vt:lpstr>Komu má projekt pomoci? </vt:lpstr>
      <vt:lpstr>Hlavní překážky</vt:lpstr>
      <vt:lpstr>Vymezení projektu</vt:lpstr>
      <vt:lpstr>Proč projekt vznikl?</vt:lpstr>
      <vt:lpstr>Termíny a místo konání</vt:lpstr>
      <vt:lpstr>Stručný přehled aktivit</vt:lpstr>
      <vt:lpstr>Prezentace světa vozíčkářů </vt:lpstr>
      <vt:lpstr>Edukačně společenské odpoledne</vt:lpstr>
      <vt:lpstr>Hudební vystoupení</vt:lpstr>
      <vt:lpstr>Soutěžní dopoledne </vt:lpstr>
      <vt:lpstr>Soutěžní disciplíny</vt:lpstr>
      <vt:lpstr>Školení BESIP </vt:lpstr>
      <vt:lpstr>Projekt připravují</vt:lpstr>
      <vt:lpstr>Partneři projektu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Jiří Adamec</dc:creator>
  <cp:keywords/>
  <dc:description/>
  <cp:lastModifiedBy>admin</cp:lastModifiedBy>
  <cp:revision>42</cp:revision>
  <dcterms:created xsi:type="dcterms:W3CDTF">2024-02-06T11:16:39Z</dcterms:created>
  <dcterms:modified xsi:type="dcterms:W3CDTF">2024-05-07T10:56:43Z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TC060874521029</vt:lpwstr>
  </property>
  <property fmtid="{D5CDD505-2E9C-101B-9397-08002B2CF9AE}" pid="3" name="InternalTags">
    <vt:lpwstr/>
  </property>
  <property fmtid="{D5CDD505-2E9C-101B-9397-08002B2CF9AE}" pid="4" name="ContentTypeId">
    <vt:lpwstr>0x010100AC6DD24B17643A43B5911557F59D23340400899CD97D2199F748BA22A48D93649A64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14480900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